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9"/>
  </p:notesMasterIdLst>
  <p:sldIdLst>
    <p:sldId id="260" r:id="rId2"/>
    <p:sldId id="261" r:id="rId3"/>
    <p:sldId id="262" r:id="rId4"/>
    <p:sldId id="265" r:id="rId5"/>
    <p:sldId id="266" r:id="rId6"/>
    <p:sldId id="264" r:id="rId7"/>
    <p:sldId id="267" r:id="rId8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/>
    <p:restoredTop sz="86828" autoAdjust="0"/>
  </p:normalViewPr>
  <p:slideViewPr>
    <p:cSldViewPr snapToGrid="0">
      <p:cViewPr varScale="1">
        <p:scale>
          <a:sx n="109" d="100"/>
          <a:sy n="109" d="100"/>
        </p:scale>
        <p:origin x="6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51758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716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9400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3936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5409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2687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2806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8261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6450" y="49512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/>
              <a:t>Basic Circuit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1945603" y="5152755"/>
            <a:ext cx="5261313" cy="90418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2900" lvl="0" algn="ctr" rtl="0">
              <a:spcBef>
                <a:spcPts val="750"/>
              </a:spcBef>
              <a:buNone/>
            </a:pPr>
            <a:r>
              <a:rPr lang="en" sz="2400" b="1" dirty="0"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lang="en" sz="2400" b="1" dirty="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circuit</a:t>
            </a:r>
            <a:r>
              <a:rPr lang="en" sz="2400" b="1" dirty="0">
                <a:latin typeface="Helvetica Neue"/>
                <a:ea typeface="Helvetica Neue"/>
                <a:cs typeface="Helvetica Neue"/>
                <a:sym typeface="Helvetica Neue"/>
              </a:rPr>
              <a:t> is the </a:t>
            </a:r>
            <a:r>
              <a:rPr lang="en" sz="2400" b="1" dirty="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circular path that electricity flows through</a:t>
            </a:r>
          </a:p>
        </p:txBody>
      </p:sp>
      <p:pic>
        <p:nvPicPr>
          <p:cNvPr id="59" name="Shape 5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98474" y="1534634"/>
            <a:ext cx="4181325" cy="297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676925" y="1839434"/>
            <a:ext cx="4079150" cy="30358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/>
          <p:nvPr/>
        </p:nvSpPr>
        <p:spPr>
          <a:xfrm>
            <a:off x="4899050" y="1532059"/>
            <a:ext cx="3870900" cy="3456599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" name="Shape 62"/>
          <p:cNvSpPr/>
          <p:nvPr/>
        </p:nvSpPr>
        <p:spPr>
          <a:xfrm>
            <a:off x="453687" y="1532059"/>
            <a:ext cx="3870900" cy="3456599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4664"/>
            <a:ext cx="2803358" cy="234822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 rtl="0">
              <a:buNone/>
            </a:pPr>
            <a:r>
              <a:rPr lang="en" dirty="0"/>
              <a:t>An example completed paper circuit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04510" y="0"/>
            <a:ext cx="573947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158783" y="2968779"/>
            <a:ext cx="2101775" cy="178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 rotWithShape="1">
          <a:blip r:embed="rId5"/>
          <a:srcRect l="2358" r="3636"/>
          <a:stretch/>
        </p:blipFill>
        <p:spPr>
          <a:xfrm>
            <a:off x="168442" y="4752579"/>
            <a:ext cx="3200400" cy="18496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67"/>
          <p:cNvSpPr txBox="1">
            <a:spLocks/>
          </p:cNvSpPr>
          <p:nvPr/>
        </p:nvSpPr>
        <p:spPr>
          <a:xfrm>
            <a:off x="168229" y="2542478"/>
            <a:ext cx="1600413" cy="54768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pPr algn="r"/>
            <a:r>
              <a:rPr lang="en" sz="2400" dirty="0">
                <a:solidFill>
                  <a:srgbClr val="C00000"/>
                </a:solidFill>
              </a:rPr>
              <a:t>Supplies: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248975" y="149721"/>
            <a:ext cx="8229600" cy="833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About Copper Tape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248975" y="1067776"/>
            <a:ext cx="4609199" cy="240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 dirty="0">
                <a:solidFill>
                  <a:srgbClr val="C00000"/>
                </a:solidFill>
              </a:rPr>
              <a:t>Pros:</a:t>
            </a:r>
          </a:p>
          <a:p>
            <a:pPr marL="457200" lvl="0" indent="-3810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dirty="0"/>
              <a:t>Nice and conductive!</a:t>
            </a:r>
          </a:p>
          <a:p>
            <a:pPr marL="457200" lvl="0" indent="-3810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dirty="0"/>
              <a:t>Peel and stick</a:t>
            </a:r>
          </a:p>
          <a:p>
            <a:pPr marL="457200" lvl="0" indent="-3810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dirty="0"/>
              <a:t>Can use conductive paint to attach components to it</a:t>
            </a:r>
          </a:p>
          <a:p>
            <a:pPr marL="457200" lvl="0" indent="-3810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dirty="0"/>
              <a:t>Can solder components to it</a:t>
            </a:r>
          </a:p>
          <a:p>
            <a:endParaRPr lang="en" sz="2400" dirty="0"/>
          </a:p>
        </p:txBody>
      </p:sp>
      <p:sp>
        <p:nvSpPr>
          <p:cNvPr id="77" name="Shape 77"/>
          <p:cNvSpPr txBox="1"/>
          <p:nvPr/>
        </p:nvSpPr>
        <p:spPr>
          <a:xfrm>
            <a:off x="4232700" y="3905975"/>
            <a:ext cx="4790399" cy="269554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 dirty="0">
                <a:solidFill>
                  <a:srgbClr val="C00000"/>
                </a:solidFill>
              </a:rPr>
              <a:t>Cons:</a:t>
            </a:r>
          </a:p>
          <a:p>
            <a:pPr marL="457200" lvl="0" indent="-3810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dirty="0"/>
              <a:t>Needs </a:t>
            </a:r>
            <a:r>
              <a:rPr lang="en" sz="2400" i="1" dirty="0"/>
              <a:t>a continuous line </a:t>
            </a:r>
            <a:r>
              <a:rPr lang="en" sz="2400" dirty="0"/>
              <a:t>so you must get creative when turning corners</a:t>
            </a:r>
          </a:p>
          <a:p>
            <a:pPr marL="457200" lvl="0" indent="-3810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dirty="0"/>
              <a:t>Adhesive is NOT conductive</a:t>
            </a:r>
          </a:p>
          <a:p>
            <a:pPr marL="457200" lvl="0" indent="-3810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dirty="0"/>
              <a:t>Can have sharp edges so be careful!</a:t>
            </a:r>
          </a:p>
          <a:p>
            <a:endParaRPr lang="en" sz="2400" dirty="0"/>
          </a:p>
        </p:txBody>
      </p:sp>
      <p:pic>
        <p:nvPicPr>
          <p:cNvPr id="78" name="Shape 7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534450" y="409425"/>
            <a:ext cx="3059250" cy="3059250"/>
          </a:xfrm>
          <a:prstGeom prst="rect">
            <a:avLst/>
          </a:prstGeom>
        </p:spPr>
      </p:pic>
      <p:pic>
        <p:nvPicPr>
          <p:cNvPr id="79" name="Shape 7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84399" y="3715450"/>
            <a:ext cx="3624374" cy="26108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7086600" y="1792933"/>
            <a:ext cx="304799" cy="1828800"/>
          </a:xfrm>
          <a:prstGeom prst="rect">
            <a:avLst/>
          </a:prstGeom>
          <a:noFill/>
          <a:ln w="317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6705600" y="1450032"/>
            <a:ext cx="1981199" cy="3581399"/>
          </a:xfrm>
          <a:prstGeom prst="rect">
            <a:avLst/>
          </a:prstGeom>
          <a:noFill/>
          <a:ln w="317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1219200" y="1754832"/>
            <a:ext cx="304799" cy="3124199"/>
          </a:xfrm>
          <a:prstGeom prst="rect">
            <a:avLst/>
          </a:prstGeom>
          <a:noFill/>
          <a:ln w="317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1219200" y="1754832"/>
            <a:ext cx="304799" cy="1828800"/>
          </a:xfrm>
          <a:prstGeom prst="rect">
            <a:avLst/>
          </a:prstGeom>
          <a:noFill/>
          <a:ln w="31750" cap="flat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457200" y="1450032"/>
            <a:ext cx="2895600" cy="3581399"/>
          </a:xfrm>
          <a:prstGeom prst="rect">
            <a:avLst/>
          </a:prstGeom>
          <a:noFill/>
          <a:ln w="317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3733800" y="1754832"/>
            <a:ext cx="304799" cy="1828800"/>
          </a:xfrm>
          <a:prstGeom prst="rect">
            <a:avLst/>
          </a:prstGeom>
          <a:noFill/>
          <a:ln w="317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cxnSp>
        <p:nvCxnSpPr>
          <p:cNvPr id="112" name="Shape 112"/>
          <p:cNvCxnSpPr/>
          <p:nvPr/>
        </p:nvCxnSpPr>
        <p:spPr>
          <a:xfrm rot="10800000">
            <a:off x="1628775" y="3583632"/>
            <a:ext cx="685799" cy="0"/>
          </a:xfrm>
          <a:prstGeom prst="straightConnector1">
            <a:avLst/>
          </a:prstGeom>
          <a:solidFill>
            <a:srgbClr val="00B8FF"/>
          </a:solidFill>
          <a:ln w="57150" cap="flat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13" name="Shape 113"/>
          <p:cNvSpPr txBox="1"/>
          <p:nvPr/>
        </p:nvSpPr>
        <p:spPr>
          <a:xfrm>
            <a:off x="2314575" y="3352798"/>
            <a:ext cx="1143000" cy="46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FOLD</a:t>
            </a:r>
          </a:p>
        </p:txBody>
      </p:sp>
      <p:sp>
        <p:nvSpPr>
          <p:cNvPr id="114" name="Shape 114"/>
          <p:cNvSpPr/>
          <p:nvPr/>
        </p:nvSpPr>
        <p:spPr>
          <a:xfrm>
            <a:off x="3743325" y="2288232"/>
            <a:ext cx="304799" cy="1295400"/>
          </a:xfrm>
          <a:prstGeom prst="rect">
            <a:avLst/>
          </a:prstGeom>
          <a:noFill/>
          <a:ln w="317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cxnSp>
        <p:nvCxnSpPr>
          <p:cNvPr id="115" name="Shape 115"/>
          <p:cNvCxnSpPr/>
          <p:nvPr/>
        </p:nvCxnSpPr>
        <p:spPr>
          <a:xfrm rot="10800000" flipH="1">
            <a:off x="3743323" y="3278832"/>
            <a:ext cx="304799" cy="304799"/>
          </a:xfrm>
          <a:prstGeom prst="straightConnector1">
            <a:avLst/>
          </a:prstGeom>
          <a:solidFill>
            <a:srgbClr val="00B8FF"/>
          </a:solidFill>
          <a:ln w="31750" cap="flat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16" name="Shape 116"/>
          <p:cNvCxnSpPr/>
          <p:nvPr/>
        </p:nvCxnSpPr>
        <p:spPr>
          <a:xfrm rot="10800000">
            <a:off x="4168775" y="3278832"/>
            <a:ext cx="685799" cy="0"/>
          </a:xfrm>
          <a:prstGeom prst="straightConnector1">
            <a:avLst/>
          </a:prstGeom>
          <a:solidFill>
            <a:srgbClr val="00B8FF"/>
          </a:solidFill>
          <a:ln w="57150" cap="flat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17" name="Shape 117"/>
          <p:cNvSpPr txBox="1"/>
          <p:nvPr/>
        </p:nvSpPr>
        <p:spPr>
          <a:xfrm>
            <a:off x="4854575" y="2908299"/>
            <a:ext cx="1889100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FOLD FORWARD</a:t>
            </a:r>
          </a:p>
        </p:txBody>
      </p:sp>
      <p:sp>
        <p:nvSpPr>
          <p:cNvPr id="118" name="Shape 118"/>
          <p:cNvSpPr/>
          <p:nvPr/>
        </p:nvSpPr>
        <p:spPr>
          <a:xfrm rot="5400000">
            <a:off x="7734300" y="2966412"/>
            <a:ext cx="304799" cy="990599"/>
          </a:xfrm>
          <a:prstGeom prst="rect">
            <a:avLst/>
          </a:prstGeom>
          <a:noFill/>
          <a:ln w="317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cxnSp>
        <p:nvCxnSpPr>
          <p:cNvPr id="119" name="Shape 119"/>
          <p:cNvCxnSpPr/>
          <p:nvPr/>
        </p:nvCxnSpPr>
        <p:spPr>
          <a:xfrm rot="10800000" flipH="1">
            <a:off x="7086600" y="3278832"/>
            <a:ext cx="304799" cy="304799"/>
          </a:xfrm>
          <a:prstGeom prst="straightConnector1">
            <a:avLst/>
          </a:prstGeom>
          <a:solidFill>
            <a:srgbClr val="00B8FF"/>
          </a:solidFill>
          <a:ln w="317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" name="Shape 120"/>
          <p:cNvSpPr/>
          <p:nvPr/>
        </p:nvSpPr>
        <p:spPr>
          <a:xfrm>
            <a:off x="3352800" y="1450032"/>
            <a:ext cx="3352799" cy="3581399"/>
          </a:xfrm>
          <a:prstGeom prst="rect">
            <a:avLst/>
          </a:prstGeom>
          <a:noFill/>
          <a:ln w="317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21" name="Shape 121"/>
          <p:cNvSpPr txBox="1"/>
          <p:nvPr/>
        </p:nvSpPr>
        <p:spPr>
          <a:xfrm>
            <a:off x="6705600" y="4200435"/>
            <a:ext cx="1981199" cy="46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DONE!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04800" y="147425"/>
            <a:ext cx="8381999" cy="84147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dirty="0"/>
              <a:t>Turning corners with the copper tape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1025825" y="5377174"/>
            <a:ext cx="7205100" cy="95685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400" dirty="0"/>
              <a:t>It’s okay if your fold isn’t perfect — we just want to </a:t>
            </a:r>
            <a:r>
              <a:rPr lang="en" sz="2400" dirty="0">
                <a:solidFill>
                  <a:srgbClr val="C00000"/>
                </a:solidFill>
              </a:rPr>
              <a:t>go around the corner without the tape breaking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4572000" y="3431232"/>
            <a:ext cx="304799" cy="1261199"/>
          </a:xfrm>
          <a:prstGeom prst="rect">
            <a:avLst/>
          </a:prstGeom>
          <a:solidFill>
            <a:srgbClr val="ADADEB">
              <a:alpha val="69800"/>
            </a:srgbClr>
          </a:solidFill>
          <a:ln w="317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609600" y="1754832"/>
            <a:ext cx="304799" cy="1485899"/>
          </a:xfrm>
          <a:prstGeom prst="rect">
            <a:avLst/>
          </a:prstGeom>
          <a:solidFill>
            <a:srgbClr val="FFC000"/>
          </a:solidFill>
          <a:ln w="317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30" name="Shape 130"/>
          <p:cNvSpPr txBox="1"/>
          <p:nvPr/>
        </p:nvSpPr>
        <p:spPr>
          <a:xfrm>
            <a:off x="609600" y="5181600"/>
            <a:ext cx="7764966" cy="15380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800100" lvl="0" indent="-457200" rtl="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" sz="2800" dirty="0">
                <a:latin typeface="Calibri" panose="020F0502020204030204" pitchFamily="34" charset="0"/>
                <a:ea typeface="Helvetica Neue"/>
                <a:cs typeface="Helvetica Neue"/>
                <a:sym typeface="Helvetica Neue"/>
              </a:rPr>
              <a:t>Join pieces by touching the </a:t>
            </a:r>
            <a:r>
              <a:rPr lang="en" sz="2800" b="1" dirty="0">
                <a:latin typeface="Calibri" panose="020F0502020204030204" pitchFamily="34" charset="0"/>
                <a:ea typeface="Helvetica Neue"/>
                <a:cs typeface="Helvetica Neue"/>
                <a:sym typeface="Helvetica Neue"/>
              </a:rPr>
              <a:t>TOP SIDE</a:t>
            </a:r>
            <a:r>
              <a:rPr lang="en" sz="2800" dirty="0">
                <a:latin typeface="Calibri" panose="020F0502020204030204" pitchFamily="34" charset="0"/>
                <a:ea typeface="Helvetica Neue"/>
                <a:cs typeface="Helvetica Neue"/>
                <a:sym typeface="Helvetica Neue"/>
              </a:rPr>
              <a:t> of the copper tape to the </a:t>
            </a:r>
            <a:r>
              <a:rPr lang="en" sz="2800" b="1" dirty="0">
                <a:latin typeface="Calibri" panose="020F0502020204030204" pitchFamily="34" charset="0"/>
                <a:ea typeface="Helvetica Neue"/>
                <a:cs typeface="Helvetica Neue"/>
                <a:sym typeface="Helvetica Neue"/>
              </a:rPr>
              <a:t>TOP SIDE</a:t>
            </a:r>
            <a:r>
              <a:rPr lang="en" sz="2800" dirty="0">
                <a:latin typeface="Calibri" panose="020F0502020204030204" pitchFamily="34" charset="0"/>
                <a:ea typeface="Helvetica Neue"/>
                <a:cs typeface="Helvetica Neue"/>
                <a:sym typeface="Helvetica Neue"/>
              </a:rPr>
              <a:t> of each section </a:t>
            </a:r>
          </a:p>
          <a:p>
            <a:pPr marL="800100" lvl="0" indent="-457200" rtl="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" sz="2800" dirty="0">
                <a:solidFill>
                  <a:srgbClr val="C00000"/>
                </a:solidFill>
                <a:latin typeface="Calibri" panose="020F0502020204030204" pitchFamily="34" charset="0"/>
                <a:ea typeface="Helvetica Neue"/>
                <a:cs typeface="Helvetica Neue"/>
                <a:sym typeface="Helvetica Neue"/>
              </a:rPr>
              <a:t>Secure with clear tape</a:t>
            </a:r>
          </a:p>
        </p:txBody>
      </p:sp>
      <p:sp>
        <p:nvSpPr>
          <p:cNvPr id="131" name="Shape 131"/>
          <p:cNvSpPr/>
          <p:nvPr/>
        </p:nvSpPr>
        <p:spPr>
          <a:xfrm>
            <a:off x="304800" y="1450032"/>
            <a:ext cx="1295400" cy="3581399"/>
          </a:xfrm>
          <a:prstGeom prst="rect">
            <a:avLst/>
          </a:prstGeom>
          <a:noFill/>
          <a:ln w="317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1600200" y="1450032"/>
            <a:ext cx="2666999" cy="3581399"/>
          </a:xfrm>
          <a:prstGeom prst="rect">
            <a:avLst/>
          </a:prstGeom>
          <a:noFill/>
          <a:ln w="317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4267200" y="1450032"/>
            <a:ext cx="2666999" cy="3581399"/>
          </a:xfrm>
          <a:prstGeom prst="rect">
            <a:avLst/>
          </a:prstGeom>
          <a:noFill/>
          <a:ln w="317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1981200" y="1754832"/>
            <a:ext cx="304799" cy="1485899"/>
          </a:xfrm>
          <a:prstGeom prst="rect">
            <a:avLst/>
          </a:prstGeom>
          <a:solidFill>
            <a:srgbClr val="FFC000"/>
          </a:solidFill>
          <a:ln w="317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cxnSp>
        <p:nvCxnSpPr>
          <p:cNvPr id="135" name="Shape 135"/>
          <p:cNvCxnSpPr/>
          <p:nvPr/>
        </p:nvCxnSpPr>
        <p:spPr>
          <a:xfrm>
            <a:off x="4572000" y="3431232"/>
            <a:ext cx="304799" cy="0"/>
          </a:xfrm>
          <a:prstGeom prst="straightConnector1">
            <a:avLst/>
          </a:prstGeom>
          <a:solidFill>
            <a:srgbClr val="00B8FF"/>
          </a:solidFill>
          <a:ln w="31750" cap="flat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36" name="Shape 136"/>
          <p:cNvCxnSpPr/>
          <p:nvPr/>
        </p:nvCxnSpPr>
        <p:spPr>
          <a:xfrm rot="10800000">
            <a:off x="2438400" y="3444208"/>
            <a:ext cx="685799" cy="0"/>
          </a:xfrm>
          <a:prstGeom prst="straightConnector1">
            <a:avLst/>
          </a:prstGeom>
          <a:solidFill>
            <a:srgbClr val="00B8FF"/>
          </a:solidFill>
          <a:ln w="57150" cap="flat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37" name="Shape 137"/>
          <p:cNvSpPr txBox="1"/>
          <p:nvPr/>
        </p:nvSpPr>
        <p:spPr>
          <a:xfrm>
            <a:off x="3124200" y="3046213"/>
            <a:ext cx="1143000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FOLD BACK</a:t>
            </a:r>
          </a:p>
        </p:txBody>
      </p:sp>
      <p:sp>
        <p:nvSpPr>
          <p:cNvPr id="138" name="Shape 138"/>
          <p:cNvSpPr/>
          <p:nvPr/>
        </p:nvSpPr>
        <p:spPr>
          <a:xfrm>
            <a:off x="4572000" y="1754832"/>
            <a:ext cx="304799" cy="1485899"/>
          </a:xfrm>
          <a:prstGeom prst="rect">
            <a:avLst/>
          </a:prstGeom>
          <a:solidFill>
            <a:srgbClr val="FFC000"/>
          </a:solidFill>
          <a:ln w="317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4572000" y="3431232"/>
            <a:ext cx="304799" cy="567599"/>
          </a:xfrm>
          <a:prstGeom prst="rect">
            <a:avLst/>
          </a:prstGeom>
          <a:solidFill>
            <a:srgbClr val="ADADEB">
              <a:alpha val="69800"/>
            </a:srgbClr>
          </a:solidFill>
          <a:ln w="317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cxnSp>
        <p:nvCxnSpPr>
          <p:cNvPr id="140" name="Shape 140"/>
          <p:cNvCxnSpPr/>
          <p:nvPr/>
        </p:nvCxnSpPr>
        <p:spPr>
          <a:xfrm>
            <a:off x="1981200" y="3431232"/>
            <a:ext cx="304799" cy="0"/>
          </a:xfrm>
          <a:prstGeom prst="straightConnector1">
            <a:avLst/>
          </a:prstGeom>
          <a:solidFill>
            <a:srgbClr val="00B8FF"/>
          </a:solidFill>
          <a:ln w="31750" cap="flat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41" name="Shape 141"/>
          <p:cNvCxnSpPr/>
          <p:nvPr/>
        </p:nvCxnSpPr>
        <p:spPr>
          <a:xfrm>
            <a:off x="4572000" y="3714958"/>
            <a:ext cx="304799" cy="0"/>
          </a:xfrm>
          <a:prstGeom prst="straightConnector1">
            <a:avLst/>
          </a:prstGeom>
          <a:solidFill>
            <a:srgbClr val="00B8FF"/>
          </a:solidFill>
          <a:ln w="31750" cap="flat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42" name="Shape 142"/>
          <p:cNvCxnSpPr/>
          <p:nvPr/>
        </p:nvCxnSpPr>
        <p:spPr>
          <a:xfrm rot="10800000">
            <a:off x="4975860" y="3709539"/>
            <a:ext cx="685799" cy="0"/>
          </a:xfrm>
          <a:prstGeom prst="straightConnector1">
            <a:avLst/>
          </a:prstGeom>
          <a:solidFill>
            <a:srgbClr val="00B8FF"/>
          </a:solidFill>
          <a:ln w="57150" cap="flat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43" name="Shape 143"/>
          <p:cNvSpPr txBox="1"/>
          <p:nvPr/>
        </p:nvSpPr>
        <p:spPr>
          <a:xfrm>
            <a:off x="5661660" y="3311544"/>
            <a:ext cx="1600199" cy="1200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FOLD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1/2 AGAIN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331469" y="3292669"/>
            <a:ext cx="1268699" cy="4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000" b="0" i="1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BREAK</a:t>
            </a:r>
          </a:p>
        </p:txBody>
      </p:sp>
      <p:sp>
        <p:nvSpPr>
          <p:cNvPr id="145" name="Shape 145"/>
          <p:cNvSpPr/>
          <p:nvPr/>
        </p:nvSpPr>
        <p:spPr>
          <a:xfrm>
            <a:off x="7292339" y="3431232"/>
            <a:ext cx="304799" cy="1261199"/>
          </a:xfrm>
          <a:prstGeom prst="rect">
            <a:avLst/>
          </a:prstGeom>
          <a:solidFill>
            <a:srgbClr val="ADADEB">
              <a:alpha val="69800"/>
            </a:srgbClr>
          </a:solidFill>
          <a:ln w="317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7292339" y="1754832"/>
            <a:ext cx="304799" cy="1485899"/>
          </a:xfrm>
          <a:prstGeom prst="rect">
            <a:avLst/>
          </a:prstGeom>
          <a:solidFill>
            <a:srgbClr val="FFC000"/>
          </a:solidFill>
          <a:ln w="317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7292339" y="3431232"/>
            <a:ext cx="304799" cy="567599"/>
          </a:xfrm>
          <a:prstGeom prst="rect">
            <a:avLst/>
          </a:prstGeom>
          <a:solidFill>
            <a:srgbClr val="ADADEB">
              <a:alpha val="69800"/>
            </a:srgbClr>
          </a:solidFill>
          <a:ln w="317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6934200" y="1452292"/>
            <a:ext cx="1600199" cy="3581399"/>
          </a:xfrm>
          <a:prstGeom prst="rect">
            <a:avLst/>
          </a:prstGeom>
          <a:noFill/>
          <a:ln w="317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7292339" y="3159900"/>
            <a:ext cx="304799" cy="276000"/>
          </a:xfrm>
          <a:prstGeom prst="rect">
            <a:avLst/>
          </a:prstGeom>
          <a:solidFill>
            <a:srgbClr val="ADADEB">
              <a:alpha val="69800"/>
            </a:srgbClr>
          </a:solidFill>
          <a:ln w="317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1981200" y="2863780"/>
            <a:ext cx="304799" cy="1828800"/>
          </a:xfrm>
          <a:prstGeom prst="rect">
            <a:avLst/>
          </a:prstGeom>
          <a:solidFill>
            <a:srgbClr val="ADADEB">
              <a:alpha val="69800"/>
            </a:srgbClr>
          </a:solidFill>
          <a:ln w="317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pic>
        <p:nvPicPr>
          <p:cNvPr id="151" name="Shape 15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848600" y="3159900"/>
            <a:ext cx="857250" cy="866775"/>
          </a:xfrm>
          <a:prstGeom prst="rect">
            <a:avLst/>
          </a:prstGeom>
        </p:spPr>
      </p:pic>
      <p:sp>
        <p:nvSpPr>
          <p:cNvPr id="152" name="Shape 152"/>
          <p:cNvSpPr txBox="1"/>
          <p:nvPr/>
        </p:nvSpPr>
        <p:spPr>
          <a:xfrm>
            <a:off x="2426969" y="4292469"/>
            <a:ext cx="1268699" cy="7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000" b="0" i="1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JOINING PIECE</a:t>
            </a:r>
          </a:p>
        </p:txBody>
      </p:sp>
      <p:grpSp>
        <p:nvGrpSpPr>
          <p:cNvPr id="153" name="Shape 153"/>
          <p:cNvGrpSpPr/>
          <p:nvPr/>
        </p:nvGrpSpPr>
        <p:grpSpPr>
          <a:xfrm>
            <a:off x="7139939" y="2051824"/>
            <a:ext cx="1926002" cy="1259586"/>
            <a:chOff x="7139939" y="2051824"/>
            <a:chExt cx="1926002" cy="1259586"/>
          </a:xfrm>
        </p:grpSpPr>
        <p:sp>
          <p:nvSpPr>
            <p:cNvPr id="154" name="Shape 154"/>
            <p:cNvSpPr/>
            <p:nvPr/>
          </p:nvSpPr>
          <p:spPr>
            <a:xfrm>
              <a:off x="7139939" y="3046211"/>
              <a:ext cx="609599" cy="265199"/>
            </a:xfrm>
            <a:prstGeom prst="ellipse">
              <a:avLst/>
            </a:prstGeom>
            <a:noFill/>
            <a:ln w="3175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55" name="Shape 155"/>
            <p:cNvSpPr txBox="1"/>
            <p:nvPr/>
          </p:nvSpPr>
          <p:spPr>
            <a:xfrm>
              <a:off x="7692150" y="2051824"/>
              <a:ext cx="1373791" cy="1084375"/>
            </a:xfrm>
            <a:prstGeom prst="rect">
              <a:avLst/>
            </a:prstGeom>
            <a:solidFill>
              <a:srgbClr val="FFFFFF"/>
            </a:solidFill>
            <a:ln w="1905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buNone/>
              </a:pPr>
              <a:r>
                <a:rPr lang="en" sz="1800" b="1" dirty="0"/>
                <a:t>Overlap top side to top side</a:t>
              </a:r>
            </a:p>
          </p:txBody>
        </p:sp>
      </p:grpSp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31475" y="274650"/>
            <a:ext cx="8452500" cy="78658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Joining tape in case of breaks/tears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 rotWithShape="1">
          <a:blip r:embed="rId3"/>
          <a:srcRect l="2363" t="12517" b="11892"/>
          <a:stretch/>
        </p:blipFill>
        <p:spPr>
          <a:xfrm>
            <a:off x="256477" y="3185171"/>
            <a:ext cx="8755977" cy="341227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59424" y="229700"/>
            <a:ext cx="6304156" cy="77559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Making a Battery Holder</a:t>
            </a: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4"/>
          <a:srcRect t="6408" r="19683" b="10287"/>
          <a:stretch/>
        </p:blipFill>
        <p:spPr>
          <a:xfrm>
            <a:off x="4935226" y="1005291"/>
            <a:ext cx="3867832" cy="260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62039" y="1176029"/>
            <a:ext cx="3371724" cy="219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850077" y="6021852"/>
            <a:ext cx="2595649" cy="57559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b="1" dirty="0">
                <a:latin typeface="Calibri" panose="020F0502020204030204" pitchFamily="34" charset="0"/>
              </a:rPr>
              <a:t>The side with the labels/writing is the top of the battery.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/>
          <p:cNvPicPr preferRelativeResize="0"/>
          <p:nvPr/>
        </p:nvPicPr>
        <p:blipFill rotWithShape="1">
          <a:blip r:embed="rId3"/>
          <a:srcRect l="5703" t="21979" r="13517"/>
          <a:stretch/>
        </p:blipFill>
        <p:spPr>
          <a:xfrm>
            <a:off x="2798956" y="298968"/>
            <a:ext cx="6155473" cy="459265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184276"/>
            <a:ext cx="2252546" cy="6499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400" dirty="0"/>
              <a:t>LEDs</a:t>
            </a: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4"/>
          <a:srcRect l="26048" r="9035"/>
          <a:stretch/>
        </p:blipFill>
        <p:spPr>
          <a:xfrm>
            <a:off x="289931" y="2119636"/>
            <a:ext cx="2163337" cy="437037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1973767" y="5356170"/>
            <a:ext cx="5798634" cy="113384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" sz="2000" b="1" dirty="0">
                <a:latin typeface="Calibri" panose="020F0502020204030204" pitchFamily="34" charset="0"/>
              </a:rPr>
              <a:t>Use clear tape to stick the LED to the copper tape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" sz="2000" b="1" dirty="0">
                <a:latin typeface="Calibri" panose="020F0502020204030204" pitchFamily="34" charset="0"/>
              </a:rPr>
              <a:t>Make sure the + and - are aligned correctly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185</Words>
  <Application>Microsoft Macintosh PowerPoint</Application>
  <PresentationFormat>On-screen Show (4:3)</PresentationFormat>
  <Paragraphs>33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Helvetica Neue</vt:lpstr>
      <vt:lpstr>simple-light</vt:lpstr>
      <vt:lpstr>Basic Circuit</vt:lpstr>
      <vt:lpstr>An example completed paper circuit</vt:lpstr>
      <vt:lpstr>About Copper Tape</vt:lpstr>
      <vt:lpstr>Turning corners with the copper tape</vt:lpstr>
      <vt:lpstr>Joining tape in case of breaks/tears</vt:lpstr>
      <vt:lpstr>Making a Battery Holder</vt:lpstr>
      <vt:lpstr>LEDs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</dc:creator>
  <cp:lastModifiedBy>Microsoft Office User</cp:lastModifiedBy>
  <cp:revision>9</cp:revision>
  <dcterms:modified xsi:type="dcterms:W3CDTF">2018-11-26T00:37:40Z</dcterms:modified>
</cp:coreProperties>
</file>